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62" r:id="rId5"/>
    <p:sldId id="274" r:id="rId6"/>
    <p:sldId id="263" r:id="rId7"/>
    <p:sldId id="264" r:id="rId8"/>
    <p:sldId id="265" r:id="rId9"/>
    <p:sldId id="275" r:id="rId10"/>
    <p:sldId id="266" r:id="rId11"/>
    <p:sldId id="267" r:id="rId12"/>
    <p:sldId id="268" r:id="rId13"/>
    <p:sldId id="269" r:id="rId14"/>
    <p:sldId id="276" r:id="rId15"/>
    <p:sldId id="272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F7571-1432-44B4-B5B0-98077661D17A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EE02-CFA7-49FA-A95D-EC09CCA91B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3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82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A0E4-A6EC-44D0-ABD5-F5541E81E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AB016-0208-4336-99F0-464A00DBB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E3F57-B3B2-4A2E-AAEE-51314A54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25E6E-2337-46A7-975D-F0491C5CF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35EFA-6DD5-43CE-A9DC-8458FE93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22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AE5B-569C-4F41-BA2C-6A29D965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E880B-0898-45FF-A841-ACF8A55AD3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3D82-7C5C-446D-8C7F-8337893F7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4AF49-B5CD-4F9E-BD9D-A94CBE94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76E7F-17C0-46BE-A461-FA93E55E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017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612DF-CB45-48D4-9F82-C9864A2D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7C99C-52ED-4569-B7D1-4BB205CA9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45693-2306-4987-9F7F-62D2C064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F46AD-9E15-4C0A-8EBB-129FB7E3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5D32D-F842-4481-8255-84281487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505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2D89-59D1-4810-B3A6-C8FB9CFC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36E3F-00EA-4376-A83D-8B83F6F0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E2A7E-E062-4C3C-BF6A-64AEFB15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B7DDA-4C24-4FE1-9CDF-39AFCAF7E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A5112-617D-4D95-9016-6BE12CB7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00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A1B2-51AE-4B43-ABA2-D2D58CC5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ADCF0-09F6-48E9-A15B-619693728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1C9F0-96D5-49DC-9552-3BEA470A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C7FC9-3951-4D2F-9738-57F240B01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01807-E48D-471E-912A-DF1A50A5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210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83EB6-E0B2-47F4-9358-445209D6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DBF7-4941-4A49-BCAA-6B568438D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F10C3-62E1-486D-8D5B-AF6A30EBC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E40F9-B64E-44FB-86A8-02D117A7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4BA2-846E-490E-AE51-914EB070B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39730-75F4-4C51-8C64-CF40BED6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914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5C2B1-90A9-4A1B-A19F-8FAEFA6F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D5186-C37D-4435-9F36-53D2EA46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C5223-A9DF-4E6F-A5E6-D185643EF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87739-AC11-4795-8B9D-C6BC3F244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184A2-9188-4F7D-9382-F6B7A9DBF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288718-2507-41B1-92EC-73C0A2B74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3B9EE-DE2F-4767-9EFF-22566D09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D98BF-C218-4EC1-8389-C2F8BB57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4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390B-FAA8-4012-B3DF-64BEB76FA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173E6-14BF-4BFB-BD31-8EAE0AAE2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97F14-0B56-4764-B0DD-9937F0886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346A8-6EAA-459C-9BB8-70389914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25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88030-D205-459F-8727-7EE5ED01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9FC97-B198-4E04-B491-B01B2F7DB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7D65E-54DD-420E-8E5F-6384496D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21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2B428-1860-4428-A877-B5FB69D9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42C1-4FD2-4714-83EF-BCD730C7A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9065A-E7E9-4157-A6D5-44E98F9D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FC721-56E0-4D1C-93BA-E5E4A2EC5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1856B-673E-4EEB-91F2-6FB9AA8C4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81E9D-5952-434D-87A5-81F67604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64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BDC4-F91B-4F70-900E-F4C1C6BC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035BE-69FF-4BD2-A395-27AEC645F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58C8D-E345-473C-B3CB-26424B2E5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5F03E-EAD8-4688-8A6E-65233D4B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C01CB-A66B-4CF5-A001-1841CF39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CB7B4-97A9-47DD-9EF8-882756BB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32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C546F1-2A4F-4CAC-966E-03448FD6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6ADE9-1ED5-4278-AEBE-3A40F5C98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8CD6-9798-48AB-BD49-6F8864B6DF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D97D2-6600-4B25-8071-817FEBA98E94}" type="datetimeFigureOut">
              <a:rPr lang="en-IN" smtClean="0"/>
              <a:t>17-08-2020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275C-A36F-46F4-B060-6E8A363F7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D9E5B-41B3-4D9E-93D5-E1FE16249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18DC6-6833-4212-80AA-760B1737DD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5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MsrbSaBSF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EE0-0733-4AA6-938D-40A11B6A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FA68-919F-459A-B994-7A6C6CB3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672EC-58EF-4222-8E61-C564F189C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E9375-F692-4672-8EFF-B28732497E98}"/>
              </a:ext>
            </a:extLst>
          </p:cNvPr>
          <p:cNvSpPr/>
          <p:nvPr/>
        </p:nvSpPr>
        <p:spPr>
          <a:xfrm>
            <a:off x="4815919" y="578485"/>
            <a:ext cx="737608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/>
              <a:t>MICRONUTRIENT IMBALANCE</a:t>
            </a:r>
            <a:br>
              <a:rPr lang="en-US" sz="4500" b="1" dirty="0"/>
            </a:br>
            <a:r>
              <a:rPr lang="en-US" sz="4500" b="1" dirty="0">
                <a:solidFill>
                  <a:srgbClr val="7030A0"/>
                </a:solidFill>
              </a:rPr>
              <a:t>PART 2</a:t>
            </a:r>
            <a:r>
              <a:rPr lang="en-US" sz="4500" b="1" dirty="0"/>
              <a:t> </a:t>
            </a:r>
          </a:p>
          <a:p>
            <a:pPr algn="ctr"/>
            <a:r>
              <a:rPr lang="en-US" sz="4500" b="1" i="1" dirty="0">
                <a:solidFill>
                  <a:srgbClr val="FF0000"/>
                </a:solidFill>
              </a:rPr>
              <a:t>WATER SOLUBLE VITAM</a:t>
            </a:r>
            <a:r>
              <a:rPr lang="en-US" sz="4500" b="1" dirty="0">
                <a:solidFill>
                  <a:srgbClr val="FF0000"/>
                </a:solidFill>
              </a:rPr>
              <a:t>INS</a:t>
            </a:r>
            <a:endParaRPr lang="en-IN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05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34D1-08A5-4FB6-93E3-1B9255B3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5795"/>
            <a:ext cx="7857932" cy="79187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/>
              <a:t>Vitamin B9 (Folic Acid)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2AA4-EB31-44D4-A95A-2A089C2C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68" y="1847630"/>
            <a:ext cx="3989095" cy="3642455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Megaloblastic Anemia</a:t>
            </a:r>
          </a:p>
          <a:p>
            <a:pPr lvl="1"/>
            <a:r>
              <a:rPr lang="en-US" sz="2800" b="1" dirty="0"/>
              <a:t>Persistent fatigue.</a:t>
            </a:r>
          </a:p>
          <a:p>
            <a:pPr lvl="1"/>
            <a:r>
              <a:rPr lang="en-US" sz="2800" b="1" dirty="0"/>
              <a:t>Weakness.</a:t>
            </a:r>
          </a:p>
          <a:p>
            <a:pPr lvl="1"/>
            <a:r>
              <a:rPr lang="en-US" sz="2800" b="1" dirty="0"/>
              <a:t>Lethargy.</a:t>
            </a:r>
          </a:p>
          <a:p>
            <a:pPr lvl="1"/>
            <a:r>
              <a:rPr lang="en-US" sz="2800" b="1" dirty="0"/>
              <a:t>Pale skin.</a:t>
            </a:r>
          </a:p>
          <a:p>
            <a:pPr lvl="1"/>
            <a:r>
              <a:rPr lang="en-US" sz="2800" b="1" dirty="0"/>
              <a:t>Shortness of breath.</a:t>
            </a:r>
          </a:p>
          <a:p>
            <a:pPr lvl="1"/>
            <a:r>
              <a:rPr lang="en-US" sz="2800" b="1" dirty="0"/>
              <a:t>Irritability.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27DEFF-53BB-46C9-B6CD-60CC392A5E2D}"/>
              </a:ext>
            </a:extLst>
          </p:cNvPr>
          <p:cNvGrpSpPr/>
          <p:nvPr/>
        </p:nvGrpSpPr>
        <p:grpSpPr>
          <a:xfrm>
            <a:off x="4318082" y="1274608"/>
            <a:ext cx="7698350" cy="5441497"/>
            <a:chOff x="4318082" y="1274608"/>
            <a:chExt cx="7698350" cy="54414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22F531-2415-45C3-B6AA-FC82F0640B1D}"/>
                </a:ext>
              </a:extLst>
            </p:cNvPr>
            <p:cNvGrpSpPr/>
            <p:nvPr/>
          </p:nvGrpSpPr>
          <p:grpSpPr>
            <a:xfrm>
              <a:off x="4318082" y="1274608"/>
              <a:ext cx="7698350" cy="5441497"/>
              <a:chOff x="4318082" y="1209464"/>
              <a:chExt cx="7698350" cy="54414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D6F7FD1-D4EF-4C65-B9CD-780A6A98E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72542" y="1209464"/>
                <a:ext cx="3843265" cy="2487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1D3B85-3796-4A45-8E4B-714D3D32D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2541" y="3795794"/>
                <a:ext cx="3943891" cy="28551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319BD3-1899-439B-9292-5DDB753A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8082" y="2285999"/>
                <a:ext cx="3653834" cy="285516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1990A1-BBB3-45D6-8425-D8280F797CB4}"/>
                </a:ext>
              </a:extLst>
            </p:cNvPr>
            <p:cNvSpPr/>
            <p:nvPr/>
          </p:nvSpPr>
          <p:spPr>
            <a:xfrm>
              <a:off x="4966748" y="5120753"/>
              <a:ext cx="2303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Megaloblastic Anemia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E2211D-D1C8-49FD-890A-0B90087A16FD}"/>
                </a:ext>
              </a:extLst>
            </p:cNvPr>
            <p:cNvSpPr/>
            <p:nvPr/>
          </p:nvSpPr>
          <p:spPr>
            <a:xfrm>
              <a:off x="10622852" y="6036716"/>
              <a:ext cx="10233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Pale skin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CBBDB-C70D-4C60-9BBA-5EEC348319AC}"/>
                </a:ext>
              </a:extLst>
            </p:cNvPr>
            <p:cNvSpPr/>
            <p:nvPr/>
          </p:nvSpPr>
          <p:spPr>
            <a:xfrm>
              <a:off x="10815780" y="3244334"/>
              <a:ext cx="10107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Lethargy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886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E2A2-D5C3-4FC4-84A6-8BDF8C8D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203394"/>
            <a:ext cx="8850767" cy="67057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sz="4000" b="1" dirty="0"/>
              <a:t>Vitamin B12 (Cyanocobalamin) - Deficien</a:t>
            </a:r>
            <a:r>
              <a:rPr lang="en-US" b="1" dirty="0"/>
              <a:t>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A6EE-C5C1-4574-A8D6-4A8E7DEE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69" y="1614194"/>
            <a:ext cx="7727302" cy="469329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Pernicious Anemia </a:t>
            </a:r>
          </a:p>
          <a:p>
            <a:pPr lvl="1"/>
            <a:r>
              <a:rPr lang="en-US" sz="2800" b="1" dirty="0"/>
              <a:t>Weakness, tiredness, or light headedness.</a:t>
            </a:r>
          </a:p>
          <a:p>
            <a:pPr lvl="1"/>
            <a:r>
              <a:rPr lang="en-US" sz="2800" b="1" dirty="0"/>
              <a:t>Heart palpitations and shortness of breath.</a:t>
            </a:r>
          </a:p>
          <a:p>
            <a:pPr lvl="1"/>
            <a:r>
              <a:rPr lang="en-US" sz="2800" b="1" dirty="0"/>
              <a:t>Pale skin.</a:t>
            </a:r>
          </a:p>
          <a:p>
            <a:pPr lvl="1"/>
            <a:r>
              <a:rPr lang="en-US" sz="2800" b="1" dirty="0"/>
              <a:t>A smooth tongue.</a:t>
            </a:r>
          </a:p>
          <a:p>
            <a:pPr lvl="1"/>
            <a:r>
              <a:rPr lang="en-US" sz="2800" b="1" dirty="0"/>
              <a:t>Constipation, diarrhea, loss of appetite, or gas.</a:t>
            </a:r>
          </a:p>
          <a:p>
            <a:pPr lvl="1"/>
            <a:r>
              <a:rPr lang="en-US" sz="2800" b="1" dirty="0"/>
              <a:t>Nerve problems like numbness or tingling, muscle weakness, and problems walking.</a:t>
            </a:r>
          </a:p>
          <a:p>
            <a:pPr lvl="1"/>
            <a:r>
              <a:rPr lang="en-US" sz="2800" b="1" dirty="0"/>
              <a:t>Vision loss.</a:t>
            </a:r>
          </a:p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33F132-C1B7-4A0A-9358-9ED349C6B48C}"/>
              </a:ext>
            </a:extLst>
          </p:cNvPr>
          <p:cNvGrpSpPr/>
          <p:nvPr/>
        </p:nvGrpSpPr>
        <p:grpSpPr>
          <a:xfrm>
            <a:off x="9051605" y="156740"/>
            <a:ext cx="3118586" cy="6701260"/>
            <a:chOff x="9051605" y="156740"/>
            <a:chExt cx="3118586" cy="67012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53FCA6-3D77-4AA9-9595-3A2F5361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2839" y="156740"/>
              <a:ext cx="2932275" cy="1953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E170B9-260C-45B5-8BA0-1F4AD24C8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56" r="6360"/>
            <a:stretch/>
          </p:blipFill>
          <p:spPr>
            <a:xfrm>
              <a:off x="9051605" y="2229554"/>
              <a:ext cx="2932275" cy="18759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1EBF51-D70A-4C35-A776-7207B932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1605" y="4224980"/>
              <a:ext cx="3039314" cy="25153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4B98B-EA17-44AF-B6E1-FA69E868A0D4}"/>
                </a:ext>
              </a:extLst>
            </p:cNvPr>
            <p:cNvSpPr/>
            <p:nvPr/>
          </p:nvSpPr>
          <p:spPr>
            <a:xfrm>
              <a:off x="9591122" y="6488668"/>
              <a:ext cx="1960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Pernicious Anemia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40C37C-6586-42EF-9CF6-DCB159B24D9D}"/>
                </a:ext>
              </a:extLst>
            </p:cNvPr>
            <p:cNvSpPr/>
            <p:nvPr/>
          </p:nvSpPr>
          <p:spPr>
            <a:xfrm>
              <a:off x="9760023" y="3736137"/>
              <a:ext cx="206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Shortness of breath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16B1DE-A677-45EE-B59B-16C46A19804C}"/>
                </a:ext>
              </a:extLst>
            </p:cNvPr>
            <p:cNvSpPr/>
            <p:nvPr/>
          </p:nvSpPr>
          <p:spPr>
            <a:xfrm>
              <a:off x="10205742" y="203394"/>
              <a:ext cx="1964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Heart palpitations 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963022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3636-6F46-44EA-A204-E2C7DDA08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88" y="163781"/>
            <a:ext cx="8506526" cy="80074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/>
              <a:t>Vitamin C (Ascorbic Acid)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9C4F-AD4F-4BCE-8853-4B65D670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71" y="1224669"/>
            <a:ext cx="5758857" cy="546955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SCURVY</a:t>
            </a:r>
          </a:p>
          <a:p>
            <a:r>
              <a:rPr lang="en-US" b="1" dirty="0"/>
              <a:t>Tiredness and weakness.</a:t>
            </a:r>
          </a:p>
          <a:p>
            <a:r>
              <a:rPr lang="en-US" b="1" dirty="0"/>
              <a:t>Muscle and joint pains.</a:t>
            </a:r>
          </a:p>
          <a:p>
            <a:r>
              <a:rPr lang="en-US" b="1" dirty="0"/>
              <a:t>Easy bruising.</a:t>
            </a:r>
          </a:p>
          <a:p>
            <a:r>
              <a:rPr lang="en-US" b="1" dirty="0"/>
              <a:t>Red-blue bruises on your skin.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Poor healing of wounds.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Tooth loss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Dry skin.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Splitting hair.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Swelling and discoloration of your gums.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Sudden and unexpected bleeding from your gums.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Nose bleeds.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8C41AD-ACF7-4DA5-9CA9-344322CC1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7D972-B7F9-47B7-9EE2-A3027BE222A1}"/>
              </a:ext>
            </a:extLst>
          </p:cNvPr>
          <p:cNvGrpSpPr/>
          <p:nvPr/>
        </p:nvGrpSpPr>
        <p:grpSpPr>
          <a:xfrm>
            <a:off x="6147441" y="1224669"/>
            <a:ext cx="5931634" cy="5469550"/>
            <a:chOff x="6147441" y="1723689"/>
            <a:chExt cx="5931634" cy="4970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4A4EA9-C30F-4FF6-925E-A18153E4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1254" y="1723689"/>
              <a:ext cx="2941061" cy="20830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5CD67D-8061-4F9A-88ED-0FFC8890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9075" y="3950741"/>
              <a:ext cx="3810000" cy="27434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9112D0-CDD0-46A4-AAA7-971FF7F7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6773" y="1723689"/>
              <a:ext cx="2832866" cy="2124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59F2E2-3439-461A-95D6-CFA15E6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7441" y="3882595"/>
              <a:ext cx="2047057" cy="281162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D6B7E3-0412-4078-87CD-FA892A380630}"/>
                </a:ext>
              </a:extLst>
            </p:cNvPr>
            <p:cNvSpPr/>
            <p:nvPr/>
          </p:nvSpPr>
          <p:spPr>
            <a:xfrm>
              <a:off x="9632303" y="3342312"/>
              <a:ext cx="18389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Bleeding gums</a:t>
              </a:r>
              <a:endParaRPr lang="en-IN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5258F9-48A3-4456-8143-FAD472983931}"/>
                </a:ext>
              </a:extLst>
            </p:cNvPr>
            <p:cNvSpPr/>
            <p:nvPr/>
          </p:nvSpPr>
          <p:spPr>
            <a:xfrm>
              <a:off x="6655586" y="3359601"/>
              <a:ext cx="1787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Bleeding Nos</a:t>
              </a:r>
              <a:r>
                <a:rPr lang="en-US" altLang="en-US" dirty="0">
                  <a:latin typeface="Arial" panose="020B0604020202020204" pitchFamily="34" charset="0"/>
                </a:rPr>
                <a:t>e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B7ABF-408F-4363-B621-7A07128D3777}"/>
                </a:ext>
              </a:extLst>
            </p:cNvPr>
            <p:cNvSpPr/>
            <p:nvPr/>
          </p:nvSpPr>
          <p:spPr>
            <a:xfrm>
              <a:off x="6411788" y="6003258"/>
              <a:ext cx="1518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Red</a:t>
              </a:r>
              <a:r>
                <a:rPr lang="en-US" altLang="en-US" dirty="0">
                  <a:latin typeface="Arial" panose="020B0604020202020204" pitchFamily="34" charset="0"/>
                </a:rPr>
                <a:t> </a:t>
              </a:r>
              <a:r>
                <a:rPr lang="en-US" altLang="en-US" b="1" dirty="0">
                  <a:latin typeface="Arial" panose="020B0604020202020204" pitchFamily="34" charset="0"/>
                </a:rPr>
                <a:t>Bruises</a:t>
              </a:r>
              <a:endParaRPr lang="en-IN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AA48C6-73C0-4092-B8AE-8EABE6FF9FFC}"/>
                </a:ext>
              </a:extLst>
            </p:cNvPr>
            <p:cNvSpPr/>
            <p:nvPr/>
          </p:nvSpPr>
          <p:spPr>
            <a:xfrm>
              <a:off x="8617436" y="3901837"/>
              <a:ext cx="3262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Loose teeth and weak gums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903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3D98-E6D0-4A78-9EC4-F8938360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51" y="65832"/>
            <a:ext cx="7913914" cy="689234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Overview of Water Soluble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8600-E2E8-4D54-A039-F06B0529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B28A5-F59A-4CAC-B859-ECAA6B242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0"/>
          <a:stretch/>
        </p:blipFill>
        <p:spPr>
          <a:xfrm>
            <a:off x="389553" y="820898"/>
            <a:ext cx="11096431" cy="60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63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-28281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661191"/>
            <a:ext cx="10515600" cy="4937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In the U.S., who is most likely to develop scurvy (vitamin C deficiency)?</a:t>
            </a:r>
          </a:p>
          <a:p>
            <a:pPr marL="514350" indent="-514350">
              <a:buAutoNum type="alphaLcPeriod"/>
            </a:pPr>
            <a:r>
              <a:rPr lang="en-IN" b="1" dirty="0"/>
              <a:t>A pregnant woman</a:t>
            </a:r>
          </a:p>
          <a:p>
            <a:pPr marL="514350" indent="-514350">
              <a:buAutoNum type="alphaLcPeriod"/>
            </a:pPr>
            <a:r>
              <a:rPr lang="en-IN" b="1" dirty="0"/>
              <a:t>A malnourished child</a:t>
            </a:r>
          </a:p>
          <a:p>
            <a:pPr marL="514350" indent="-514350">
              <a:buAutoNum type="alphaLcPeriod"/>
            </a:pPr>
            <a:r>
              <a:rPr lang="en-US" b="1" dirty="0"/>
              <a:t>A person with the eating disorder anorexia nervosa</a:t>
            </a:r>
          </a:p>
          <a:p>
            <a:pPr marL="514350" indent="-514350">
              <a:buAutoNum type="alphaLcPeriod"/>
            </a:pPr>
            <a:r>
              <a:rPr lang="en-IN" b="1" dirty="0"/>
              <a:t>A long-time alcoholic</a:t>
            </a:r>
            <a:endParaRPr lang="en-US" b="1" dirty="0"/>
          </a:p>
          <a:p>
            <a:pPr marL="514350" indent="-514350">
              <a:buAutoNum type="alphaLcPeriod"/>
            </a:pPr>
            <a:r>
              <a:rPr lang="en-US" b="1" dirty="0"/>
              <a:t>A person who does not eat meat, fish, eggs, or dairy products (vegan)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If I don’t smoke myself, but am around heavy smokers, are there any vitamins I should take more of?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When should folate be taken?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240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Water Soluble Vitamins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https://youtu.be/tMsrbSaBSFc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dirty="0"/>
              <a:t> </a:t>
            </a:r>
            <a:r>
              <a:rPr lang="en-US" sz="2400" dirty="0"/>
              <a:t>- Video link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7C5CE-7884-472E-9645-1B1093CA0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66" y="0"/>
            <a:ext cx="10355177" cy="681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93076-8424-49CB-9D9C-1AEA0B04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802434"/>
            <a:ext cx="4032380" cy="1681358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solidFill>
                  <a:srgbClr val="00B050"/>
                </a:solidFill>
                <a:latin typeface="+mn-lt"/>
              </a:rPr>
              <a:t>EAT THE BEST AND LEAVE THE REST</a:t>
            </a:r>
            <a:endParaRPr lang="en-IN" sz="5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28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4E7B-ADD3-44A2-9221-5EAAAEEEB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874" y="89556"/>
            <a:ext cx="4421957" cy="964804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B –VITAMINS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DDA4F-4D31-4B74-95DE-DD7612BAE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00" y="1690688"/>
            <a:ext cx="4977352" cy="377685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Vitamin B1- </a:t>
            </a:r>
            <a:r>
              <a:rPr lang="en-US" b="1" dirty="0">
                <a:solidFill>
                  <a:srgbClr val="FF0000"/>
                </a:solidFill>
              </a:rPr>
              <a:t>Thiamine</a:t>
            </a:r>
          </a:p>
          <a:p>
            <a:r>
              <a:rPr lang="en-US" b="1" dirty="0"/>
              <a:t>Vitamin B2- </a:t>
            </a:r>
            <a:r>
              <a:rPr lang="en-US" b="1" dirty="0">
                <a:solidFill>
                  <a:srgbClr val="FF0000"/>
                </a:solidFill>
              </a:rPr>
              <a:t>Riboflavin</a:t>
            </a:r>
          </a:p>
          <a:p>
            <a:r>
              <a:rPr lang="en-US" b="1" dirty="0"/>
              <a:t>Vitamin B3- </a:t>
            </a:r>
            <a:r>
              <a:rPr lang="en-US" b="1" dirty="0">
                <a:solidFill>
                  <a:srgbClr val="FF0000"/>
                </a:solidFill>
              </a:rPr>
              <a:t>Niacin</a:t>
            </a:r>
          </a:p>
          <a:p>
            <a:r>
              <a:rPr lang="en-US" b="1" dirty="0"/>
              <a:t>Vitamin B5- </a:t>
            </a:r>
            <a:r>
              <a:rPr lang="en-US" b="1" dirty="0">
                <a:solidFill>
                  <a:srgbClr val="FF0000"/>
                </a:solidFill>
              </a:rPr>
              <a:t>Pantothenic Acid</a:t>
            </a:r>
          </a:p>
          <a:p>
            <a:r>
              <a:rPr lang="en-US" b="1" dirty="0"/>
              <a:t>Vitamin B 6 - </a:t>
            </a:r>
            <a:r>
              <a:rPr lang="en-US" b="1" dirty="0">
                <a:solidFill>
                  <a:srgbClr val="FF0000"/>
                </a:solidFill>
              </a:rPr>
              <a:t>Pyridoxine</a:t>
            </a:r>
          </a:p>
          <a:p>
            <a:r>
              <a:rPr lang="en-US" b="1" dirty="0"/>
              <a:t>Vitamin B9- </a:t>
            </a:r>
            <a:r>
              <a:rPr lang="en-IN" b="1" dirty="0">
                <a:solidFill>
                  <a:srgbClr val="FF0000"/>
                </a:solidFill>
              </a:rPr>
              <a:t>Folic acid</a:t>
            </a:r>
          </a:p>
          <a:p>
            <a:r>
              <a:rPr lang="en-IN" b="1" dirty="0"/>
              <a:t>Vitamin B 12- </a:t>
            </a:r>
            <a:r>
              <a:rPr lang="en-IN" b="1" dirty="0">
                <a:solidFill>
                  <a:srgbClr val="FF0000"/>
                </a:solidFill>
              </a:rPr>
              <a:t>Cyanocobalamin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9DC68-D413-45F3-A905-C2EC2542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56" b="16474"/>
          <a:stretch/>
        </p:blipFill>
        <p:spPr>
          <a:xfrm>
            <a:off x="5278177" y="2215299"/>
            <a:ext cx="6913823" cy="455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1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BD6B-102B-4DEC-BE46-9C4F2A65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96753" cy="82594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B1 (Thiamine)-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1A06F-563A-479F-8E7E-8AEA1087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408923"/>
            <a:ext cx="5656870" cy="5284222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Gastro Intestinal Beriberi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Abdominal Pain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Nausea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Vomiting</a:t>
            </a:r>
          </a:p>
          <a:p>
            <a:r>
              <a:rPr lang="en-US" b="1" dirty="0">
                <a:solidFill>
                  <a:srgbClr val="FF0000"/>
                </a:solidFill>
              </a:rPr>
              <a:t>Wet Beri </a:t>
            </a:r>
            <a:r>
              <a:rPr lang="en-US" b="1" dirty="0" err="1">
                <a:solidFill>
                  <a:srgbClr val="FF0000"/>
                </a:solidFill>
              </a:rPr>
              <a:t>beri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Dry Beriberi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Difficulty in walking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Tingling or loss of sensation (numbness) in hands and feet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Loss of tendon reflexes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Loss of muscle function or paralysis of the lower legs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Mental confusion/speech difficulties </a:t>
            </a:r>
          </a:p>
          <a:p>
            <a:endParaRPr lang="en-US" dirty="0"/>
          </a:p>
          <a:p>
            <a:endParaRPr lang="en-US" altLang="en-US" b="1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F0C4F-8657-462A-8F9F-6583A30A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t="3024" r="23067" b="5324"/>
          <a:stretch/>
        </p:blipFill>
        <p:spPr>
          <a:xfrm>
            <a:off x="5974697" y="1506979"/>
            <a:ext cx="6191055" cy="49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90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CD36-737B-46EB-A91F-1E9F6B1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87972"/>
            <a:ext cx="8202105" cy="87749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B2 (Riboflavin)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3EF9-51F1-43F8-9C2A-0B82915F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7" y="1519132"/>
            <a:ext cx="6816364" cy="505135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Ariboflavinosis </a:t>
            </a:r>
          </a:p>
          <a:p>
            <a:pPr lvl="1"/>
            <a:r>
              <a:rPr lang="en-US" sz="2600" b="1" dirty="0"/>
              <a:t>Skin disorders</a:t>
            </a:r>
          </a:p>
          <a:p>
            <a:pPr lvl="1"/>
            <a:r>
              <a:rPr lang="en-US" sz="2600" b="1" dirty="0"/>
              <a:t>Hyperemia (excess blood) and edema of the mouth and throat</a:t>
            </a:r>
          </a:p>
          <a:p>
            <a:pPr lvl="1"/>
            <a:r>
              <a:rPr lang="en-US" sz="2600" b="1" dirty="0"/>
              <a:t>Angular stomatitis (lesions at the corners of the mouth)</a:t>
            </a:r>
          </a:p>
          <a:p>
            <a:pPr lvl="1"/>
            <a:r>
              <a:rPr lang="en-US" sz="2600" b="1" dirty="0"/>
              <a:t>Cheilosis (swollen, cracked lips)</a:t>
            </a:r>
          </a:p>
          <a:p>
            <a:pPr lvl="1"/>
            <a:r>
              <a:rPr lang="en-US" sz="2600" b="1" dirty="0"/>
              <a:t>Hair loss, reproductive problems</a:t>
            </a:r>
          </a:p>
          <a:p>
            <a:pPr lvl="1"/>
            <a:r>
              <a:rPr lang="en-US" sz="2600" b="1" dirty="0"/>
              <a:t>Sore throat</a:t>
            </a:r>
          </a:p>
          <a:p>
            <a:pPr lvl="1"/>
            <a:r>
              <a:rPr lang="en-US" sz="2600" b="1" dirty="0"/>
              <a:t>Itchy and red eyes</a:t>
            </a:r>
          </a:p>
          <a:p>
            <a:pPr lvl="1"/>
            <a:r>
              <a:rPr lang="en-US" sz="2600" b="1" dirty="0"/>
              <a:t>Degeneration of the liver and nervous system</a:t>
            </a:r>
            <a:r>
              <a:rPr lang="en-US" b="1" dirty="0"/>
              <a:t> </a:t>
            </a:r>
            <a:endParaRPr lang="en-IN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CB3936-624B-4DA4-9FD3-4FF0771B2B01}"/>
              </a:ext>
            </a:extLst>
          </p:cNvPr>
          <p:cNvGrpSpPr/>
          <p:nvPr/>
        </p:nvGrpSpPr>
        <p:grpSpPr>
          <a:xfrm>
            <a:off x="6749066" y="1009224"/>
            <a:ext cx="5330597" cy="5939996"/>
            <a:chOff x="6513062" y="971517"/>
            <a:chExt cx="5330597" cy="59399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0721D9-967D-46C4-91DF-11DE5816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0103" y="2870279"/>
              <a:ext cx="2843556" cy="19143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16239E-50F9-43B2-9A25-C8B57E1B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3062" y="2826517"/>
              <a:ext cx="2876781" cy="19143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03EC30-D495-445A-8461-CAD245618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4243" y="4784645"/>
              <a:ext cx="3124200" cy="21268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A3427E-4A8E-4936-AE76-07CB87CB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4565" y="971517"/>
              <a:ext cx="3752303" cy="18550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5B2A2D-D57A-4602-97C1-D7F7B4A274B5}"/>
                </a:ext>
              </a:extLst>
            </p:cNvPr>
            <p:cNvSpPr/>
            <p:nvPr/>
          </p:nvSpPr>
          <p:spPr>
            <a:xfrm>
              <a:off x="9076343" y="6488668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Cheilosis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14ECDC-ADD1-479C-986C-BAC3B15735B9}"/>
                </a:ext>
              </a:extLst>
            </p:cNvPr>
            <p:cNvSpPr/>
            <p:nvPr/>
          </p:nvSpPr>
          <p:spPr>
            <a:xfrm>
              <a:off x="9643074" y="4389634"/>
              <a:ext cx="1990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Angular stomatitis 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EB1702-CECE-4A64-BA90-1086D361DABC}"/>
                </a:ext>
              </a:extLst>
            </p:cNvPr>
            <p:cNvSpPr/>
            <p:nvPr/>
          </p:nvSpPr>
          <p:spPr>
            <a:xfrm>
              <a:off x="7420157" y="4415313"/>
              <a:ext cx="10293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Red eyes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7358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BF6C5-4FEE-41C8-99A6-BD1B56207F1A}"/>
              </a:ext>
            </a:extLst>
          </p:cNvPr>
          <p:cNvSpPr txBox="1"/>
          <p:nvPr/>
        </p:nvSpPr>
        <p:spPr>
          <a:xfrm>
            <a:off x="514169" y="2603725"/>
            <a:ext cx="802692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1. Is it true that garlic oil increases vitamin B</a:t>
            </a:r>
            <a:r>
              <a:rPr lang="en-US" sz="2600" b="1" baseline="-25000" dirty="0">
                <a:solidFill>
                  <a:srgbClr val="FF0000"/>
                </a:solidFill>
              </a:rPr>
              <a:t>1</a:t>
            </a:r>
            <a:r>
              <a:rPr lang="en-US" sz="2600" b="1" dirty="0">
                <a:solidFill>
                  <a:srgbClr val="FF0000"/>
                </a:solidFill>
              </a:rPr>
              <a:t> absorption?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r>
              <a:rPr lang="en-US" sz="2600" b="1" dirty="0">
                <a:solidFill>
                  <a:srgbClr val="FF0000"/>
                </a:solidFill>
              </a:rPr>
              <a:t>2. Can you get B vitamins from vegetables?</a:t>
            </a:r>
            <a:endParaRPr lang="en-IN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85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6618-A54A-40A4-A18E-2549C505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443"/>
            <a:ext cx="7202667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Pellagra</a:t>
            </a:r>
          </a:p>
          <a:p>
            <a:r>
              <a:rPr lang="en-IN" b="1" dirty="0"/>
              <a:t>Thick, scaly pigmented rash on skin exposed to sunlight</a:t>
            </a:r>
          </a:p>
          <a:p>
            <a:r>
              <a:rPr lang="en-IN" b="1" dirty="0"/>
              <a:t>Swollen mouth and bright red tongue</a:t>
            </a:r>
          </a:p>
          <a:p>
            <a:r>
              <a:rPr lang="en-IN" b="1" dirty="0"/>
              <a:t>Vomiting and diarrhoea</a:t>
            </a:r>
          </a:p>
          <a:p>
            <a:r>
              <a:rPr lang="en-IN" b="1" dirty="0"/>
              <a:t>Headache </a:t>
            </a:r>
          </a:p>
          <a:p>
            <a:r>
              <a:rPr lang="en-IN" b="1" dirty="0"/>
              <a:t>Apathy</a:t>
            </a:r>
          </a:p>
          <a:p>
            <a:r>
              <a:rPr lang="en-IN" b="1" dirty="0"/>
              <a:t>Fatigue </a:t>
            </a:r>
          </a:p>
          <a:p>
            <a:r>
              <a:rPr lang="en-IN" b="1" dirty="0"/>
              <a:t>Depression </a:t>
            </a:r>
          </a:p>
          <a:p>
            <a:r>
              <a:rPr lang="en-IN" b="1" dirty="0"/>
              <a:t>Disorientation</a:t>
            </a:r>
          </a:p>
          <a:p>
            <a:r>
              <a:rPr lang="en-IN" b="1" dirty="0"/>
              <a:t>Memory loss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41C2BC-B402-41E3-9787-9CCBA9E6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12" y="241374"/>
            <a:ext cx="7476241" cy="1050100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B3 (Niacin) - Deficiency</a:t>
            </a:r>
            <a:endParaRPr lang="en-IN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5FEB9-C01F-4399-AD5E-E2E3ABAA2B62}"/>
              </a:ext>
            </a:extLst>
          </p:cNvPr>
          <p:cNvGrpSpPr/>
          <p:nvPr/>
        </p:nvGrpSpPr>
        <p:grpSpPr>
          <a:xfrm>
            <a:off x="9029701" y="84840"/>
            <a:ext cx="3035259" cy="6629847"/>
            <a:chOff x="9029701" y="84840"/>
            <a:chExt cx="3035259" cy="6629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DF9910-AE92-4830-98BD-8465F746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9701" y="84840"/>
              <a:ext cx="3018751" cy="21731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1B14C-6DF7-46C6-9ACC-1222A36E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4" r="13028"/>
            <a:stretch/>
          </p:blipFill>
          <p:spPr>
            <a:xfrm>
              <a:off x="9029701" y="4415224"/>
              <a:ext cx="3018751" cy="22994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E0C75A-A2FA-426F-8544-DE50B872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474" y="2311453"/>
              <a:ext cx="3021486" cy="205029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9BDEE2-B183-4929-9739-E1C031E8AF5C}"/>
                </a:ext>
              </a:extLst>
            </p:cNvPr>
            <p:cNvSpPr/>
            <p:nvPr/>
          </p:nvSpPr>
          <p:spPr>
            <a:xfrm>
              <a:off x="9829431" y="1868635"/>
              <a:ext cx="1724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Pigmented rash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483B17-0703-4140-9813-8CACC156CC98}"/>
                </a:ext>
              </a:extLst>
            </p:cNvPr>
            <p:cNvSpPr/>
            <p:nvPr/>
          </p:nvSpPr>
          <p:spPr>
            <a:xfrm>
              <a:off x="9072860" y="3834488"/>
              <a:ext cx="18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Bright red tongue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1EEBFD-AD2F-4C52-8F92-9D7102482875}"/>
                </a:ext>
              </a:extLst>
            </p:cNvPr>
            <p:cNvSpPr/>
            <p:nvPr/>
          </p:nvSpPr>
          <p:spPr>
            <a:xfrm>
              <a:off x="9994480" y="6206781"/>
              <a:ext cx="1119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Scaly Skin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57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4A0D-5F74-4F69-B90D-49CF281A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3955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r>
              <a:rPr lang="en-US" b="1" dirty="0"/>
              <a:t>Numbness and burning of the hands and feet</a:t>
            </a:r>
          </a:p>
          <a:p>
            <a:r>
              <a:rPr lang="en-US" b="1" dirty="0"/>
              <a:t>Headache</a:t>
            </a:r>
          </a:p>
          <a:p>
            <a:r>
              <a:rPr lang="en-US" b="1" dirty="0"/>
              <a:t>Extreme tiredness</a:t>
            </a:r>
          </a:p>
          <a:p>
            <a:r>
              <a:rPr lang="en-US" b="1" dirty="0"/>
              <a:t>Irritability</a:t>
            </a:r>
          </a:p>
          <a:p>
            <a:r>
              <a:rPr lang="en-US" b="1" dirty="0"/>
              <a:t>Restlessness</a:t>
            </a:r>
          </a:p>
          <a:p>
            <a:r>
              <a:rPr lang="en-US" b="1" dirty="0"/>
              <a:t>Sleeping problems</a:t>
            </a:r>
          </a:p>
          <a:p>
            <a:r>
              <a:rPr lang="en-US" b="1" dirty="0"/>
              <a:t>Stomach pain</a:t>
            </a:r>
          </a:p>
          <a:p>
            <a:r>
              <a:rPr lang="en-US" b="1" dirty="0"/>
              <a:t>Heartburn</a:t>
            </a:r>
          </a:p>
          <a:p>
            <a:r>
              <a:rPr lang="en-US" b="1" dirty="0"/>
              <a:t>Diarrhea, nausea, vomiting, and loss of appetite.</a:t>
            </a:r>
            <a:endParaRPr lang="en-IN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C698BC-9F99-4C47-BC44-6CA2A6D2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87" y="232551"/>
            <a:ext cx="9481457" cy="89645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B5 (Pantothenic Acid) - Deficiency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C5C8B-5A1B-4F33-B90E-859B7B5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698" y="1212980"/>
            <a:ext cx="3034678" cy="2867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76DE6-0E14-48BA-A405-00EAF3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23" r="8128"/>
          <a:stretch/>
        </p:blipFill>
        <p:spPr>
          <a:xfrm>
            <a:off x="8837428" y="4207479"/>
            <a:ext cx="3117948" cy="2596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AD29B8-F546-4D86-A2E8-D8892FE9250B}"/>
              </a:ext>
            </a:extLst>
          </p:cNvPr>
          <p:cNvSpPr/>
          <p:nvPr/>
        </p:nvSpPr>
        <p:spPr>
          <a:xfrm>
            <a:off x="8934228" y="3631962"/>
            <a:ext cx="302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Burning of the hands and feet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79B62-E27B-44B1-AAA1-2DB1E9D46B2E}"/>
              </a:ext>
            </a:extLst>
          </p:cNvPr>
          <p:cNvSpPr/>
          <p:nvPr/>
        </p:nvSpPr>
        <p:spPr>
          <a:xfrm>
            <a:off x="10781657" y="5505602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Heartburn</a:t>
            </a:r>
          </a:p>
        </p:txBody>
      </p:sp>
    </p:spTree>
    <p:extLst>
      <p:ext uri="{BB962C8B-B14F-4D97-AF65-F5344CB8AC3E}">
        <p14:creationId xmlns:p14="http://schemas.microsoft.com/office/powerpoint/2010/main" val="124025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3C50-0998-43D0-B099-FA0C845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77" y="1511563"/>
            <a:ext cx="7302631" cy="266700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Dermatitis</a:t>
            </a:r>
          </a:p>
          <a:p>
            <a:r>
              <a:rPr lang="en-IN" b="1" dirty="0"/>
              <a:t>Peripheral neuropathy</a:t>
            </a:r>
          </a:p>
          <a:p>
            <a:r>
              <a:rPr lang="en-IN" b="1" dirty="0"/>
              <a:t>Seborrheic dermatitis</a:t>
            </a:r>
          </a:p>
          <a:p>
            <a:r>
              <a:rPr lang="en-IN" b="1" dirty="0"/>
              <a:t>Glossitis and cheilosis</a:t>
            </a:r>
          </a:p>
          <a:p>
            <a:r>
              <a:rPr lang="en-IN" b="1" dirty="0"/>
              <a:t>In adults, depression, confusion, and seizures.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50DC1C-B279-4C7E-930C-3B3782B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66" y="320911"/>
            <a:ext cx="8140831" cy="868369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Vitamin B6 (Pyridoxine) - Deficiency</a:t>
            </a:r>
            <a:endParaRPr lang="en-IN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0F7D35-2ADD-4667-98C4-266A888FEB30}"/>
              </a:ext>
            </a:extLst>
          </p:cNvPr>
          <p:cNvGrpSpPr/>
          <p:nvPr/>
        </p:nvGrpSpPr>
        <p:grpSpPr>
          <a:xfrm>
            <a:off x="4812589" y="90291"/>
            <a:ext cx="7276775" cy="6767709"/>
            <a:chOff x="4785267" y="90291"/>
            <a:chExt cx="7276775" cy="6767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667FCD-A71E-495B-93B6-F6FADEEC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754" y="90291"/>
              <a:ext cx="3318288" cy="22232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BC11E0-5531-47A7-B0B7-032911D57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324" y="2313544"/>
              <a:ext cx="2822731" cy="18650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06C200-4ACC-4A8D-B822-1911C91B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0831" y="4191000"/>
              <a:ext cx="3810000" cy="2667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F8760D-D351-4942-BFCD-3B88A8A7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267" y="4533043"/>
              <a:ext cx="3273608" cy="218240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27CCB2-18B7-44F2-A57A-B5DC2BDA52A2}"/>
                </a:ext>
              </a:extLst>
            </p:cNvPr>
            <p:cNvSpPr/>
            <p:nvPr/>
          </p:nvSpPr>
          <p:spPr>
            <a:xfrm>
              <a:off x="10624689" y="1783426"/>
              <a:ext cx="11908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Dermatitis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2E533F-76D8-4673-82FE-54E274A1EC37}"/>
                </a:ext>
              </a:extLst>
            </p:cNvPr>
            <p:cNvSpPr/>
            <p:nvPr/>
          </p:nvSpPr>
          <p:spPr>
            <a:xfrm>
              <a:off x="9519514" y="3789570"/>
              <a:ext cx="22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Seborrheic dermatitis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D2299-2ED1-4234-BF84-DBAC38108F10}"/>
                </a:ext>
              </a:extLst>
            </p:cNvPr>
            <p:cNvSpPr/>
            <p:nvPr/>
          </p:nvSpPr>
          <p:spPr>
            <a:xfrm>
              <a:off x="10542016" y="6217150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Cheilosis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E95854-DFAE-4AAF-A304-A930704B84E7}"/>
                </a:ext>
              </a:extLst>
            </p:cNvPr>
            <p:cNvSpPr/>
            <p:nvPr/>
          </p:nvSpPr>
          <p:spPr>
            <a:xfrm>
              <a:off x="4880993" y="5043651"/>
              <a:ext cx="964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Seizures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763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01C46-51F7-4FC8-805C-3D323F351BE3}"/>
              </a:ext>
            </a:extLst>
          </p:cNvPr>
          <p:cNvSpPr txBox="1"/>
          <p:nvPr/>
        </p:nvSpPr>
        <p:spPr>
          <a:xfrm>
            <a:off x="333793" y="1622061"/>
            <a:ext cx="79335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1. Niacin is involved in: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DNA repair.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Production of steroid hormones.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Converting carbohydrates into energy.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All of the above.</a:t>
            </a:r>
          </a:p>
          <a:p>
            <a:pPr marL="342900" indent="-342900">
              <a:buFont typeface="+mj-lt"/>
              <a:buAutoNum type="alphaLcParenR"/>
            </a:pP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2. Is it better to take B complex or individual B vitamins?</a:t>
            </a:r>
          </a:p>
        </p:txBody>
      </p:sp>
    </p:spTree>
    <p:extLst>
      <p:ext uri="{BB962C8B-B14F-4D97-AF65-F5344CB8AC3E}">
        <p14:creationId xmlns:p14="http://schemas.microsoft.com/office/powerpoint/2010/main" val="296230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705</Words>
  <Application>Microsoft Office PowerPoint</Application>
  <PresentationFormat>Widescreen</PresentationFormat>
  <Paragraphs>156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Office Theme</vt:lpstr>
      <vt:lpstr>PowerPoint Presentation</vt:lpstr>
      <vt:lpstr>B –VITAMINS</vt:lpstr>
      <vt:lpstr>Vitamin B1 (Thiamine)- Deficiency</vt:lpstr>
      <vt:lpstr>Vitamin B2 (Riboflavin) - Deficiency</vt:lpstr>
      <vt:lpstr>Find your answer</vt:lpstr>
      <vt:lpstr>Vitamin B3 (Niacin) - Deficiency</vt:lpstr>
      <vt:lpstr>Vitamin B5 (Pantothenic Acid) - Deficiency</vt:lpstr>
      <vt:lpstr>Vitamin B6 (Pyridoxine) - Deficiency</vt:lpstr>
      <vt:lpstr>Find your answer</vt:lpstr>
      <vt:lpstr>Vitamin B9 (Folic Acid) - Deficiency</vt:lpstr>
      <vt:lpstr>Vitamin B12 (Cyanocobalamin) - Deficiency</vt:lpstr>
      <vt:lpstr>Vitamin C (Ascorbic Acid) - Deficiency</vt:lpstr>
      <vt:lpstr>Overview of Water Soluble Deficiency</vt:lpstr>
      <vt:lpstr>Find your answer</vt:lpstr>
      <vt:lpstr>PowerPoint Presentation</vt:lpstr>
      <vt:lpstr>EAT THE BEST AND LEAVE THE 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MICRONUTREINT IMBALANCE WATER SOLUBLE VITAMINS</dc:title>
  <dc:creator>hari chandrasekar</dc:creator>
  <cp:lastModifiedBy>Dr. Tharani Devi N [Humanities]</cp:lastModifiedBy>
  <cp:revision>44</cp:revision>
  <dcterms:created xsi:type="dcterms:W3CDTF">2020-07-14T10:53:35Z</dcterms:created>
  <dcterms:modified xsi:type="dcterms:W3CDTF">2020-08-17T02:57:05Z</dcterms:modified>
</cp:coreProperties>
</file>